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599" autoAdjust="0"/>
  </p:normalViewPr>
  <p:slideViewPr>
    <p:cSldViewPr snapToGrid="0" snapToObjects="1">
      <p:cViewPr>
        <p:scale>
          <a:sx n="128" d="100"/>
          <a:sy n="128" d="100"/>
        </p:scale>
        <p:origin x="144" y="-7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76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315B6263-23EA-4861-B859-8E8243186C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A040145-B3E7-4C08-9ACF-6DB12CF99C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2C6A-C965-4DC3-82BE-06E672EDC165}" type="datetimeFigureOut">
              <a:rPr lang="sk-SK" smtClean="0"/>
              <a:t>24.4.22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CD5DC28-9CB6-4D3D-8102-2FE1ED2C3F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B2CA226-415C-4E10-87CA-6720819F5F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01FED-E5F9-4021-AD99-41A14746AC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6881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8:43:07.9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24575,'9'1'0,"0"1"0,-1 0 0,1 1 0,-1 0 0,1 0 0,-1 0 0,8 6 0,19 6 0,35 8 0,1-4 0,124 19 0,149-4 0,-317-32 0,71 11 0,-187-23 0,-1 4 0,-94 6 0,87 1 0,1126-1 0,-1013-1 26,0-1-1,0 0 0,-1-1 1,17-6-1,30-5-1517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5:5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50 24575,'-12'-5'0,"2"-1"0,10-12 0,0 9 0,0-3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8:43:19.81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8:43:23.63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2095 159 24575,'7'4'0,"15"9"0,-22-13 0,1 0 0,-1 0 0,0 0 0,0 0 0,1 0 0,-1 0 0,0 0 0,0 0 0,1 0 0,-1 0 0,0 0 0,0 0 0,0 0 0,1 0 0,-1 1 0,0-1 0,0 0 0,0 0 0,1 0 0,-1 0 0,0 0 0,0 1 0,0-1 0,0 0 0,1 0 0,-1 0 0,0 1 0,0-1 0,0 0 0,0 0 0,0 0 0,0 1 0,0-1 0,1 0 0,-1 0 0,0 1 0,0-1 0,0 0 0,0 0 0,0 1 0,0-1 0,0 0 0,0 0 0,0 1 0,-1-1 0,1 0 0,0 0 0,0 0 0,0 1 0,0-1 0,0 0 0,0 0 0,0 1 0,0-1 0,-1 0 0,1 0 0,0 0 0,-1 1 0,-65 11 0,-134 8 0,153-17 0,-286 4 0,286-7 0,120 2 0,-45 0 0,0-1 0,0-2 0,0 0 0,47-10 0,-73 11 0,0 0 0,0 0 0,0-1 0,0 1 0,0-1 0,0 0 0,0 1 0,-1-1 0,1 0 0,0 0 0,-1 0 0,1 0 0,0-1 0,-1 1 0,0 0 0,1-1 0,-1 1 0,0-1 0,1 1 0,0-3 0,-2 2 0,0-1 0,0 1 0,0-1 0,0 1 0,0-1 0,-1 1 0,1 0 0,-1-1 0,0 1 0,1 0 0,-1-1 0,-2-2 0,-3-11 0,6 15 0,-1 0 0,1-1 0,0 1 0,0 0 0,-1 0 0,1-1 0,0 1 0,0 0 0,0-1 0,1 1 0,-1 0 0,0-1 0,0 1 0,1 0 0,-1 0 0,1-1 0,-1 1 0,1 0 0,0 0 0,-1 0 0,1 0 0,0-1 0,0 1 0,0 0 0,-1 1 0,1-1 0,2-1 0,37-23 0,-35 23 0,0 0 0,0-1 0,0 0 0,-1 0 0,0 0 0,8-7 0,-11 9 0,-1 0 0,1 1 0,-1-1 0,0 0 0,1 0 0,-1 0 0,0 0 0,0 0 0,0 0 0,0 0 0,1 1 0,-1-1 0,-1 0 0,1 0 0,0 0 0,0 0 0,0 0 0,0 0 0,-1 0 0,1 0 0,0 1 0,-1-1 0,1 0 0,-1 0 0,1 0 0,-1 1 0,1-1 0,-1 0 0,1 0 0,-1 1 0,0-1 0,1 1 0,-1-1 0,0 0 0,0 1 0,1-1 0,-1 1 0,0 0 0,0-1 0,0 1 0,-1-1 0,-37-15 0,12 10 0,2 0 0,48 4 0,172 4 0,-1222-2 0,1061 3 0,-1 1 0,56 14 0,-81-16 0,-8-2 0,0 0 0,1 0 0,-1 0 0,1 0 0,-1 0 0,0 0 0,1 0 0,-1 0 0,1 0 0,-1 0 0,0 0 0,1 0 0,-1 0 0,0 0 0,1 0 0,-1 1 0,1-1 0,-1 0 0,0 0 0,0 1 0,1-1 0,-1 0 0,0 0 0,1 1 0,-1-1 0,0 0 0,0 1 0,1-1 0,-1 0 0,0 1 0,0-1 0,0 0 0,0 1 0,1-1 0,-1 0 0,0 1 0,0 0 0,-14 8 0,-25 4 0,-62 0 0,69-10 0,-1 2 0,-40 10 0,72-15 0,0 0 0,0 0 0,0 1 0,-1-1 0,1 0 0,0 1 0,0-1 0,0 1 0,0-1 0,0 1 0,0 0 0,0-1 0,0 1 0,0 0 0,0 0 0,0 0 0,0 0 0,1 0 0,-1 0 0,0 0 0,1 0 0,-1 0 0,0 0 0,1 1 0,0-1 0,0 1 0,0-1 0,0 0 0,1 1 0,-1-1 0,0 0 0,1 0 0,-1 1 0,1-1 0,0 0 0,-1 0 0,1 0 0,0 0 0,0 0 0,-1 0 0,1 0 0,0 0 0,1 1 0,8 6 0,0 0 0,0-1 0,17 9 0,-22-14 0,13 7 0,-13-7 0,0-1 0,0 2 0,0-1 0,-1 0 0,1 1 0,-1 0 0,1 0 0,-1 0 0,0 1 0,5 5 0,-9-9 0,-1 0 0,1 1 0,0-1 0,0 0 0,-1 1 0,1-1 0,0 0 0,0 1 0,-1-1 0,1 0 0,0 0 0,-1 1 0,1-1 0,0 0 0,-1 0 0,1 1 0,0-1 0,-1 0 0,1 0 0,0 0 0,-1 0 0,1 0 0,-1 0 0,1 0 0,-1 1 0,1-1 0,0 0 0,-1 0 0,1-1 0,-1 1 0,1 0 0,0 0 0,-1 0 0,1 0 0,-1 0 0,0-1 0,-20-2 0,-29-8 0,-27-7 0,-110-12 0,180 30 0,-45-5 0,-1 2 0,0 2 0,-61 8 0,113-7 0,-1 0 0,0 0 0,0 1 0,1-1 0,-1 0 0,0 1 0,1-1 0,-1 1 0,0-1 0,1 1 0,-1 0 0,1 0 0,-1 0 0,1 0 0,0 0 0,-1 0 0,0 1 0,2-1 0,0 0 0,0-1 0,0 1 0,0 0 0,0-1 0,0 1 0,0 0 0,1-1 0,-1 1 0,0 0 0,1-1 0,-1 1 0,0-1 0,1 1 0,-1-1 0,1 1 0,-1-1 0,1 1 0,-1-1 0,1 1 0,-1-1 0,1 1 0,-1-1 0,1 0 0,0 1 0,-1-1 0,2 0 0,9 6 0,0-1 0,1 0 0,19 4 0,76 13 0,219 14 0,-128-19 0,-184-15 0,-4-1 0,1 0 0,-1 0 0,0 2 0,15 3 0,-25-2 0,-11 0 0,-14-1 0,-180-1 0,203-2 0,0-1 0,0 1 0,0 0 0,0 1 0,0-1 0,1 0 0,-1 0 0,0 1 0,0-1 0,1 1 0,-1 0 0,0-1 0,0 1 0,1 0 0,-1 0 0,1 0 0,-1 0 0,1 0 0,-1 0 0,1 1 0,0-1 0,-1 0 0,1 1 0,0-1 0,0 1 0,0-1 0,0 1 0,1 0 0,-2 2 0,2-2 0,0 0 0,1 0 0,0 0 0,-1 0 0,1 0 0,0 0 0,0 0 0,0 0 0,0 0 0,0-1 0,0 1 0,0 0 0,1-1 0,-1 1 0,1-1 0,-1 0 0,1 1 0,0-1 0,-1 0 0,1 0 0,0 0 0,0 0 0,0 0 0,0 0 0,0-1 0,2 1 0,7 3 0,-1 0 0,1-1 0,0 0 0,-1-1 0,1-1 0,0 0 0,0 0 0,0-1 0,0 0 0,1-1 0,20-4 0,-32 5 0,1 0 0,-1 0 0,0 0 0,1 0 0,-1 0 0,0 0 0,1 0 0,-1 0 0,0 0 0,1 0 0,-1 0 0,0 0 0,1 0 0,-1-1 0,0 1 0,1 0 0,-1 0 0,0 0 0,0-1 0,1 1 0,-1 0 0,0 0 0,0-1 0,1 1 0,-1 0 0,0-1 0,0 1 0,0 0 0,1-1 0,-1 1 0,0 0 0,0-1 0,0 1 0,0 0 0,0-1 0,0 1 0,0 0 0,0-1 0,0 1 0,0 0 0,0-1 0,0 0 0,-17-7 0,-27-1 0,-210-12 0,161 17 0,-175-31 0,1-43 0,276 72 0,0 0 0,0 1 0,0 1 0,1 0 0,12-4 0,-2 1 0,-11 4 0,0 0 0,0 0 0,0-1 0,0-1 0,0 1 0,-1-1 0,0-1 0,0 1 0,0-1 0,-1-1 0,8-7 0,-14 13 0,-1 0 0,1 0 0,0 0 0,-1 0 0,1 0 0,-1 0 0,0 0 0,1 0 0,-1 0 0,0 0 0,1 0 0,-1 0 0,0 0 0,0 0 0,0 0 0,0 0 0,0 0 0,0 0 0,0 0 0,-1 0 0,1-1 0,0 1 0,0 0 0,-1 0 0,1 0 0,-1 0 0,1 0 0,-1 1 0,1-1 0,-1 0 0,0 0 0,1 0 0,-1 0 0,0 1 0,0-1 0,1 0 0,-1 0 0,0 1 0,0-1 0,0 1 0,0-1 0,0 1 0,0-1 0,0 1 0,0 0 0,-2-1 0,-8-3 0,-1 0 0,0 1 0,-18-3 0,6 0 0,24 6 0,0 0 0,-1 0 0,1 0 0,0 0 0,-1 0 0,1 0 0,0 0 0,-1 0 0,1 0 0,0 0 0,0 0 0,-1 0 0,1-1 0,0 1 0,0 0 0,-1 0 0,1 0 0,0-1 0,0 1 0,-1 0 0,1 0 0,0-1 0,0 1 0,0 0 0,-1 0 0,1-1 0,0 1 0,0 0 0,0 0 0,0-1 0,0 1 0,0 0 0,0-1 0,0 1 0,0 0 0,0-1 0,0 1 0,0 0 0,0-1 0,0 1 0,0 0 0,0-1 0,0 1 0,0 0 0,0 0 0,0-1 0,0 1 0,18-12 0,31-5 0,-47 17 0,89-19 0,-89 19-77,-16 2 269,-22 7-1672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6:02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20514,'0'6'0,"0"0"0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6:0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6:35.3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6466.35938"/>
      <inkml:brushProperty name="anchorY" value="-60811.35547"/>
      <inkml:brushProperty name="scaleFactor" value="0.5"/>
    </inkml:brush>
  </inkml:definitions>
  <inkml:trace contextRef="#ctx0" brushRef="#br0">12 0 15983,'-7'7'0,"2"-2"0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6:46.5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7294.25"/>
      <inkml:brushProperty name="anchorY" value="-97222.25"/>
      <inkml:brushProperty name="scaleFactor" value="0.5"/>
    </inkml:brush>
  </inkml:definitions>
  <inkml:trace contextRef="#ctx0" brushRef="#br0">0 1 17898,'0'6'0,"0"-1"0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5:49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24575,'90'4'0,"-1"0"0,0 0 0,1 0 0,-1 1 0,-20 0 0,0 1 0,14-1 0,21 1 0,7 0 0,-8 2 0,-25 2 0,-19 4 0,-12 2 0,31 16 0,-22-16 0,-3-1 0,-6 6 0,14-5 0,-15 5 0,7-4 0,-8 4 0,-1-6 0,-8 5 0,6-4 0,-13 4 0,13-6 0,-13 0 0,13 0 0,-13 0 0,13 0 0,-13 6 0,13-4 0,-13 4 0,10-1 0,-17-5 0,2 4 0,-12-6 0,0 0 0,-5 1 0,4 5 0,-9-4 0,9 5 0,-9-1 0,3 3 0,-5-1 0,0 5 0,0-5 0,0 7 0,0-7 0,0 6 0,0-6 0,0 0 0,0 5 0,0-11 0,0 11 0,0-11 0,0 11 0,0-4 0,0-1 0,-6 5 0,-2 3 0,0 1 0,-4 5 0,4-7 0,-6 8 0,0-7 0,-1 15 0,1 5 0,-1-1 0,7 9 0,-6-3 0,6-7 0,-8 16 0,1-15 0,-1 14 0,0-5 0,7-1 0,-5-2 0,13-17 0,-12-8 0,12-3 0,-4-11 0,5 5 0,0-7 0,-10-5 0,7-7 0,-12-2 0,8-9 0,0 4 0,-4-11 0,9 4 0,-4-5 0,6 0 0,0 5 0,0-11 0,0 11 0,0 0 0,0 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5:49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5:50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16 100 24575,'0'-25'0,"-7"-5"0,5 6 0,-4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1T06:45:5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E2701-F8CF-3749-A1B7-51DBF41FECD3}" type="datetimeFigureOut">
              <a:rPr lang="sk-SK" smtClean="0"/>
              <a:t>24.4.22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792FD-AE5D-BA43-B5EF-B6B41EA9489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111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792FD-AE5D-BA43-B5EF-B6B41EA94897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297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792FD-AE5D-BA43-B5EF-B6B41EA94897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71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39115-F318-6742-BE39-509EE5A0A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C916B9F-3A5D-9044-8DA1-758E2D85E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6C7DB43-77BB-B34B-BCC3-71280BDB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65D5E0-E10C-3747-A0AE-31805435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E082A24-2B35-C84F-8FDB-04C9DA4D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320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D900C-CD3F-B14C-B2AE-C0A4BE9A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FD1C2A9-B22D-4D4C-9054-1C7D43055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0C7A5C-4ACD-EB40-AD75-E036AC1B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746EC7-7DD3-7D48-AA8C-C429DBCC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890CE1F-DD2D-BC4D-B5DF-E158EE13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102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F66A3A9-BFAE-FC4B-B3C4-036D1C2B9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BF8DDDC-47BE-604F-8144-1C2D3903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3A640C7-2032-814F-A6C8-8C9007B7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1725D2-38E1-F244-9BCB-D8003223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F3403DA-ABEA-ED4B-A99B-AB2069F1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576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D47C8-62FD-7D48-B976-2F04210B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647FC1-184B-D944-A97D-12EE00650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BD2358E-F63E-C24F-BCBE-CF1B1787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75C147-FAD6-124C-9C93-D5B79812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6329EC-FEBF-8F4B-9C4C-448554D3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123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EF774-6665-5149-98D9-760D83BF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443F34-3DAE-C341-A2F5-A1254BD2F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2F3966-8A5B-F94B-B464-D2943249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8E48235-77CF-8444-B724-1F516CC4A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FCA2F2E-6B48-654C-A296-C84FECBD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405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9A50B-36CC-3446-9C50-F84BB6FD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442552E-0ED2-344D-964F-EECCCDBCE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CEB78EB-8810-F14F-B776-59C79FC64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7DDB58C-5319-1F46-8BC1-4A9898CD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81CFFD1-DFB0-E449-A2D4-D0694FF1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EAB945C-E819-0A4B-8417-CDCD10DD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47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7C0DF-8F26-B749-AE40-C9B65158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37020F-3B49-E940-99D5-060894891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863B25F-D8C6-7C4F-9197-28F0955E3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2C1A46-7059-D547-BD73-5F63E6C14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05CDE2B-95D4-1046-A7E9-94B491F3F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07E8223-DA6A-3E46-A419-E041524A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9DAD3149-4C0D-3A4F-81A7-F1634BA7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BD7FF8C-B2E7-B644-93B5-CE6CDA25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874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72BB4-3E16-244D-9216-B4440544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8FF795D-D663-7343-B6EA-AEEABB80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D197B25-0DA9-3E44-9391-A5E2B8BF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E7A1CE4-21AE-544E-8859-D5AAE580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880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A238857-0D69-E246-A375-EA783744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626D8E5-B1C4-8540-8B53-BC875DA0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9CE23EA-124B-8642-AC82-2C12E4DE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20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67822-9A36-194F-836D-851C8F71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86B39C-7EAF-D24B-81A0-52221462F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FE22C9-9A87-7741-BBE3-B75EC9DDD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62A3557-3025-E841-A08E-9DC3354B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E54FA7-7B1C-4540-9BF3-63BDABFD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6033999-0D40-314B-8512-02C8B513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948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FE28A-4C28-654B-B167-8E6C9ACC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0DFF03E-C775-464D-9828-5610AC700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095DA0-2830-B84D-808B-30DBA8000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7A86B1C-FE34-274E-B0F0-467143F7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B35163-9AAA-6541-A4C4-1351DEEA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5E19B59-4E71-3649-A4E6-88584602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105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>
                <a:alpha val="0"/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E7261C7-A33F-944C-84D4-05C9BD70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EEB32A-53EF-EF4E-925E-3CE02F247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9E728B-50F0-704B-AF8F-C9CA8C30B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95CCB-6910-A947-926B-850BA7543146}" type="datetimeFigureOut">
              <a:rPr lang="sk-SK" smtClean="0"/>
              <a:t>24.4.22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10B37C-6BB7-CB42-8938-6EAA45C13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50CC8B0-D78A-8A4C-8BF0-C16853F6A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A49EF-D192-B241-A8B4-1C9D22106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813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5.xml"/><Relationship Id="rId3" Type="http://schemas.microsoft.com/office/2007/relationships/hdphoto" Target="../media/hdphoto1.wdp"/><Relationship Id="rId7" Type="http://schemas.openxmlformats.org/officeDocument/2006/relationships/image" Target="../media/image60.png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2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11.xml"/><Relationship Id="rId7" Type="http://schemas.openxmlformats.org/officeDocument/2006/relationships/customXml" Target="../ink/ink8.xml"/><Relationship Id="rId12" Type="http://schemas.openxmlformats.org/officeDocument/2006/relationships/image" Target="../media/image2.png"/><Relationship Id="rId2" Type="http://schemas.openxmlformats.org/officeDocument/2006/relationships/customXml" Target="../ink/ink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10" Type="http://schemas.openxmlformats.org/officeDocument/2006/relationships/customXml" Target="../ink/ink10.xml"/><Relationship Id="rId4" Type="http://schemas.openxmlformats.org/officeDocument/2006/relationships/image" Target="../media/image11.png"/><Relationship Id="rId9" Type="http://schemas.openxmlformats.org/officeDocument/2006/relationships/customXml" Target="../ink/ink9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ok 5" descr="Ruka s kladivko príkaz">
            <a:extLst>
              <a:ext uri="{FF2B5EF4-FFF2-40B4-BE49-F238E27FC236}">
                <a16:creationId xmlns:a16="http://schemas.microsoft.com/office/drawing/2014/main" id="{F865B82E-090A-7D41-83A2-06DA5E5D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23" r="-1" b="17120"/>
          <a:stretch/>
        </p:blipFill>
        <p:spPr>
          <a:xfrm>
            <a:off x="4547938" y="3681407"/>
            <a:ext cx="7644062" cy="3176595"/>
          </a:xfrm>
          <a:prstGeom prst="rect">
            <a:avLst/>
          </a:prstGeom>
        </p:spPr>
      </p:pic>
      <p:sp>
        <p:nvSpPr>
          <p:cNvPr id="44" name="Rectangle 3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491B83-3737-6142-8CDA-165DAAAE7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sk-SK" sz="5000" dirty="0">
                <a:solidFill>
                  <a:schemeClr val="bg1"/>
                </a:solidFill>
                <a:latin typeface="Sylfaen" pitchFamily="18" charset="0"/>
                <a:ea typeface="Baskerville" panose="02020502070401020303" pitchFamily="18" charset="0"/>
                <a:cs typeface="Abadi" panose="020F0502020204030204" pitchFamily="34" charset="0"/>
              </a:rPr>
              <a:t>Pomôžeme Vám </a:t>
            </a:r>
            <a:br>
              <a:rPr lang="sk-SK" sz="5000" dirty="0">
                <a:solidFill>
                  <a:schemeClr val="bg1"/>
                </a:solidFill>
                <a:latin typeface="Sylfaen" pitchFamily="18" charset="0"/>
                <a:ea typeface="Baskerville" panose="02020502070401020303" pitchFamily="18" charset="0"/>
                <a:cs typeface="Abadi" panose="020F0502020204030204" pitchFamily="34" charset="0"/>
              </a:rPr>
            </a:br>
            <a:r>
              <a:rPr lang="sk-SK" sz="5000" dirty="0">
                <a:solidFill>
                  <a:schemeClr val="bg1"/>
                </a:solidFill>
                <a:latin typeface="Sylfaen" pitchFamily="18" charset="0"/>
                <a:ea typeface="Baskerville" panose="02020502070401020303" pitchFamily="18" charset="0"/>
                <a:cs typeface="Abadi" panose="020F0502020204030204" pitchFamily="34" charset="0"/>
              </a:rPr>
              <a:t>s dobrovoľnou dražbou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4DB6ED-2C5F-144C-8D97-24F3A215A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sk-SK" sz="2000" dirty="0">
                <a:solidFill>
                  <a:schemeClr val="bg1"/>
                </a:solidFill>
                <a:latin typeface="Sylfaen" pitchFamily="18" charset="0"/>
              </a:rPr>
              <a:t>Rýchlo Efektívne </a:t>
            </a:r>
            <a:r>
              <a:rPr lang="sk-SK" sz="2000" dirty="0">
                <a:solidFill>
                  <a:schemeClr val="bg1"/>
                </a:solidFill>
                <a:latin typeface="Sylfaen" pitchFamily="18" charset="0"/>
                <a:cs typeface="Daytona" panose="020F0502020204030204" pitchFamily="34" charset="0"/>
              </a:rPr>
              <a:t>Profesionálne</a:t>
            </a:r>
          </a:p>
        </p:txBody>
      </p:sp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74F1D821-B8A5-4945-BBA6-6B924F7DB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016" y="589754"/>
            <a:ext cx="33528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sah 5" descr="Schôdza ľudí v právnickej firme">
            <a:extLst>
              <a:ext uri="{FF2B5EF4-FFF2-40B4-BE49-F238E27FC236}">
                <a16:creationId xmlns:a16="http://schemas.microsoft.com/office/drawing/2014/main" id="{055CE3AB-5A36-3D44-8379-B1BBFEC57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91" r="2328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gradFill>
            <a:gsLst>
              <a:gs pos="100000">
                <a:schemeClr val="bg1">
                  <a:alpha val="0"/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DE9C52-FF0C-F949-9B61-07B9E88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dirty="0">
                <a:latin typeface="Sylfaen" panose="010A0502050306030303" pitchFamily="18" charset="0"/>
              </a:rPr>
              <a:t> </a:t>
            </a:r>
            <a:br>
              <a:rPr lang="en-US" sz="1800" b="1" dirty="0">
                <a:latin typeface="Sylfaen" panose="010A0502050306030303" pitchFamily="18" charset="0"/>
              </a:rPr>
            </a:br>
            <a:r>
              <a:rPr lang="en-US" sz="1800" b="1" dirty="0" err="1">
                <a:latin typeface="Sylfaen" panose="010A0502050306030303" pitchFamily="18" charset="0"/>
              </a:rPr>
              <a:t>Predmet</a:t>
            </a:r>
            <a:r>
              <a:rPr lang="en-US" sz="1800" b="1" dirty="0">
                <a:latin typeface="Sylfaen" panose="010A0502050306030303" pitchFamily="18" charset="0"/>
              </a:rPr>
              <a:t> </a:t>
            </a:r>
            <a:r>
              <a:rPr lang="en-US" sz="1800" b="1" dirty="0" err="1">
                <a:latin typeface="Sylfaen" panose="010A0502050306030303" pitchFamily="18" charset="0"/>
              </a:rPr>
              <a:t>činnosti</a:t>
            </a:r>
            <a:r>
              <a:rPr lang="en-US" sz="1800" b="1" dirty="0">
                <a:latin typeface="Sylfaen" panose="010A0502050306030303" pitchFamily="18" charset="0"/>
              </a:rPr>
              <a:t> </a:t>
            </a:r>
            <a:r>
              <a:rPr lang="en-US" sz="1800" b="1" dirty="0" err="1">
                <a:latin typeface="Sylfaen" panose="010A0502050306030303" pitchFamily="18" charset="0"/>
              </a:rPr>
              <a:t>spoločnosti</a:t>
            </a:r>
            <a:r>
              <a:rPr lang="en-US" sz="1800" b="1" dirty="0">
                <a:latin typeface="Sylfaen" panose="010A0502050306030303" pitchFamily="18" charset="0"/>
              </a:rPr>
              <a:t> </a:t>
            </a:r>
            <a:r>
              <a:rPr lang="en-US" sz="1800" b="1" dirty="0" err="1">
                <a:latin typeface="Sylfaen" panose="010A0502050306030303" pitchFamily="18" charset="0"/>
              </a:rPr>
              <a:t>Auctio</a:t>
            </a:r>
            <a:r>
              <a:rPr lang="en-US" sz="1800" b="1" dirty="0">
                <a:latin typeface="Sylfaen" panose="010A0502050306030303" pitchFamily="18" charset="0"/>
              </a:rPr>
              <a:t> GH </a:t>
            </a:r>
            <a:r>
              <a:rPr lang="en-US" sz="1800" b="1" dirty="0" err="1">
                <a:latin typeface="Sylfaen" panose="010A0502050306030303" pitchFamily="18" charset="0"/>
              </a:rPr>
              <a:t>s.r.o.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ravouholník 7">
            <a:extLst>
              <a:ext uri="{FF2B5EF4-FFF2-40B4-BE49-F238E27FC236}">
                <a16:creationId xmlns:a16="http://schemas.microsoft.com/office/drawing/2014/main" id="{CB7D9E8C-A015-744D-A89B-D4D481B31B4B}"/>
              </a:ext>
            </a:extLst>
          </p:cNvPr>
          <p:cNvSpPr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 </a:t>
            </a:r>
            <a:endParaRPr lang="en-US" sz="1700" dirty="0">
              <a:latin typeface="Sylfaen" panose="010A0502050306030303" pitchFamily="18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latin typeface="Sylfaen" panose="010A0502050306030303" pitchFamily="18" charset="0"/>
              </a:rPr>
              <a:t>Organizovanie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dobrovoľných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dražieb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nehnuteľností</a:t>
            </a:r>
            <a:endParaRPr lang="en-US" sz="1700" dirty="0">
              <a:latin typeface="Sylfaen" panose="010A0502050306030303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Sylfaen" panose="010A0502050306030303" pitchFamily="18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latin typeface="Sylfaen" panose="010A0502050306030303" pitchFamily="18" charset="0"/>
              </a:rPr>
              <a:t>Organizovanie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dobrovoľných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dražieb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hnuteľných</a:t>
            </a:r>
            <a:r>
              <a:rPr lang="en-US" sz="1700" dirty="0">
                <a:latin typeface="Sylfaen" panose="010A0502050306030303" pitchFamily="18" charset="0"/>
              </a:rPr>
              <a:t> </a:t>
            </a:r>
            <a:r>
              <a:rPr lang="en-US" sz="1700" dirty="0" err="1">
                <a:latin typeface="Sylfaen" panose="010A0502050306030303" pitchFamily="18" charset="0"/>
              </a:rPr>
              <a:t>vecí</a:t>
            </a:r>
            <a:endParaRPr lang="en-US" sz="1700" dirty="0">
              <a:latin typeface="Sylfaen" panose="010A0502050306030303" pitchFamily="18" charset="0"/>
            </a:endParaRPr>
          </a:p>
        </p:txBody>
      </p:sp>
      <p:cxnSp>
        <p:nvCxnSpPr>
          <p:cNvPr id="7" name="Rovná spojnica 6"/>
          <p:cNvCxnSpPr/>
          <p:nvPr/>
        </p:nvCxnSpPr>
        <p:spPr>
          <a:xfrm>
            <a:off x="424815" y="2480550"/>
            <a:ext cx="3304413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B0A0EF11-9D28-43D8-A25C-21AA021AFFB7}"/>
                  </a:ext>
                </a:extLst>
              </p14:cNvPr>
              <p14:cNvContentPartPr/>
              <p14:nvPr/>
            </p14:nvContentPartPr>
            <p14:xfrm>
              <a:off x="379332" y="851711"/>
              <a:ext cx="591480" cy="6156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B0A0EF11-9D28-43D8-A25C-21AA021AFF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332" y="789071"/>
                <a:ext cx="717120" cy="18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417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9B153D-1433-044C-958E-090854BF8F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92667" y="2398957"/>
            <a:ext cx="9406666" cy="352614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Dražobná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spoločnosť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Auctio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GH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s.r.o.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vznikla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v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roku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2020 </a:t>
            </a:r>
          </a:p>
          <a:p>
            <a:pPr algn="just"/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Dôraz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kladieme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na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profesionalitu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precíznosť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</a:p>
          <a:p>
            <a:pPr algn="just"/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Spoločnosť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je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vedená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tímom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právnikov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</a:p>
          <a:p>
            <a:pPr algn="just"/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Spolupracujeme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s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notárskymi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úradmi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, so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znalcami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z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odvetvia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oceňovania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nehnuteľností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ako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aj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hnuteľných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vecí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a s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renomovanou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realitnou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kanceláriou</a:t>
            </a:r>
            <a:endParaRPr lang="en-US" sz="1800" dirty="0">
              <a:solidFill>
                <a:schemeClr val="bg1"/>
              </a:solidFill>
              <a:latin typeface="Sylfaen" pitchFamily="18" charset="0"/>
            </a:endParaRPr>
          </a:p>
          <a:p>
            <a:pPr algn="just"/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Zastrešíme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celý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proces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dobrovoĺnej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dražby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od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začiatku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až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do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konca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vrátane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prípravy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dokumentácie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</a:p>
          <a:p>
            <a:pPr algn="just"/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V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prípade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záujmu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vieme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zabezpečiť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zastupovanie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aj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v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súdnom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konaní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o 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neplatnosť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dobrovoľnej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dražby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ak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by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sa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tejto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neplatnosti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tretie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osoby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lfaen" pitchFamily="18" charset="0"/>
              </a:rPr>
              <a:t>domáhali</a:t>
            </a:r>
            <a:r>
              <a:rPr lang="en-US" sz="1800" dirty="0">
                <a:solidFill>
                  <a:schemeClr val="bg1"/>
                </a:solidFill>
                <a:latin typeface="Sylfaen" pitchFamily="18" charset="0"/>
              </a:rPr>
              <a:t>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7183D399-B7EB-284E-A28D-A23F691F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597" y="805481"/>
            <a:ext cx="1281113" cy="1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78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uholník 1">
            <a:extLst>
              <a:ext uri="{FF2B5EF4-FFF2-40B4-BE49-F238E27FC236}">
                <a16:creationId xmlns:a16="http://schemas.microsoft.com/office/drawing/2014/main" id="{B4BD4FD1-096B-2547-8D53-87DC7346B02A}"/>
              </a:ext>
            </a:extLst>
          </p:cNvPr>
          <p:cNvSpPr/>
          <p:nvPr/>
        </p:nvSpPr>
        <p:spPr>
          <a:xfrm>
            <a:off x="1392667" y="2398957"/>
            <a:ext cx="9406666" cy="352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80000"/>
              </a:lnSpc>
              <a:spcBef>
                <a:spcPts val="1000"/>
              </a:spcBef>
            </a:pPr>
            <a:endParaRPr lang="en-US" sz="1600" dirty="0">
              <a:solidFill>
                <a:schemeClr val="bg1"/>
              </a:solidFill>
              <a:latin typeface="Sylfaen" pitchFamily="18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Ku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každej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dražbe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pristupujeme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individuálne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podmienky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procesu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upravujeme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na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mieru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navrhovateľovi</a:t>
            </a:r>
            <a:endParaRPr lang="en-US" dirty="0">
              <a:solidFill>
                <a:schemeClr val="bg1"/>
              </a:solidFill>
              <a:latin typeface="Sylfaen" pitchFamily="18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Dražobný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spis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vedieme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listinne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ako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aj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elektronicky</a:t>
            </a:r>
            <a:endParaRPr lang="en-US" dirty="0">
              <a:solidFill>
                <a:schemeClr val="bg1"/>
              </a:solidFill>
              <a:latin typeface="Sylfaen" pitchFamily="18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Pripravujeme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spustenie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vzdialeného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prístupu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elektronického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dražobného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spisu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s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dôrazom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na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ochranu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osobných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údajov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</a:p>
          <a:p>
            <a:pPr marL="285750" indent="-285750" algn="just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Komunikujeme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poštou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, e-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mailom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alebo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telefonicky</a:t>
            </a:r>
            <a:endParaRPr lang="en-US" dirty="0">
              <a:solidFill>
                <a:schemeClr val="bg1"/>
              </a:solidFill>
              <a:latin typeface="Sylfaen" pitchFamily="18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Ponúkame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možnosť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dohodnúť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si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stretnutie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aj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cez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ZOOM, Teams,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ako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aj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webex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 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Dohovoríte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sa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s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nami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po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česky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anglicky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taliansky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nemecky</a:t>
            </a:r>
            <a:r>
              <a:rPr lang="en-US" dirty="0">
                <a:solidFill>
                  <a:schemeClr val="bg1"/>
                </a:solidFill>
                <a:latin typeface="Sylfaen" pitchFamily="18" charset="0"/>
              </a:rPr>
              <a:t> a </a:t>
            </a:r>
            <a:r>
              <a:rPr lang="en-US" dirty="0" err="1">
                <a:solidFill>
                  <a:schemeClr val="bg1"/>
                </a:solidFill>
                <a:latin typeface="Sylfaen" pitchFamily="18" charset="0"/>
              </a:rPr>
              <a:t>maďarsky</a:t>
            </a:r>
            <a:endParaRPr lang="en-US" dirty="0">
              <a:solidFill>
                <a:schemeClr val="bg1"/>
              </a:solidFill>
              <a:latin typeface="Sylfae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8707632-B077-0940-B1E3-DA8C770C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03" y="805481"/>
            <a:ext cx="1281113" cy="1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0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0CF15-13FF-4042-92F4-81857A2E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sk-SK" sz="3800" b="1" dirty="0">
                <a:solidFill>
                  <a:schemeClr val="bg1"/>
                </a:solidFill>
                <a:latin typeface="Sylfaen" pitchFamily="18" charset="0"/>
              </a:rPr>
              <a:t>Zakladajúci členovia nášho tímu: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DC6B65-42CB-3A4D-9FAA-0FDE0C4AC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sk-SK" sz="1400" dirty="0">
              <a:solidFill>
                <a:schemeClr val="bg1"/>
              </a:solidFill>
              <a:latin typeface="Sylfaen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JUDr. Adrián </a:t>
            </a:r>
            <a:r>
              <a:rPr lang="sk-SK" sz="1400" dirty="0" err="1">
                <a:solidFill>
                  <a:schemeClr val="bg1"/>
                </a:solidFill>
                <a:latin typeface="Sylfaen" pitchFamily="18" charset="0"/>
              </a:rPr>
              <a:t>Graban</a:t>
            </a: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, PhD.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 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skončil právnickú fakultu Univerzity Pavla Jozefa Šafárika v Košiciach v roku 1998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PhD. štúdium ukončil v Košiciach v roku 2010 pre oblasť občianskeho práva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16 rokov ako pedagóg na právnickej fakulte Univerzity Pavla Jozefa Šafárika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pôsobil ako poradca na Ústavnom súde Slovenskej republiky 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aktívne sa venuje aj advokátskej praxi, špecializuje sa na právo nehnuteľností, záložné právo, zádržné právo, ich výkon, ako aj na súdne spory týkajúce sa týchto oblastí práva</a:t>
            </a:r>
          </a:p>
          <a:p>
            <a:endParaRPr lang="sk-SK" sz="1300" dirty="0">
              <a:solidFill>
                <a:schemeClr val="bg1"/>
              </a:solidFill>
            </a:endParaRPr>
          </a:p>
          <a:p>
            <a:endParaRPr lang="sk-SK" sz="13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osoba, muž, oblek, oblečený&#10;&#10;Automaticky generovaný popis">
            <a:extLst>
              <a:ext uri="{FF2B5EF4-FFF2-40B4-BE49-F238E27FC236}">
                <a16:creationId xmlns:a16="http://schemas.microsoft.com/office/drawing/2014/main" id="{0694B89F-BCC0-624B-AD6F-0511C6665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27424" t="-1" r="17422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EEF719C-27D8-D245-82AC-6730C9E7B672}"/>
              </a:ext>
            </a:extLst>
          </p:cNvPr>
          <p:cNvGrpSpPr/>
          <p:nvPr/>
        </p:nvGrpSpPr>
        <p:grpSpPr>
          <a:xfrm>
            <a:off x="3607920" y="3438440"/>
            <a:ext cx="360" cy="4680"/>
            <a:chOff x="3607920" y="3438440"/>
            <a:chExt cx="36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Písanie rukou 8">
                  <a:extLst>
                    <a:ext uri="{FF2B5EF4-FFF2-40B4-BE49-F238E27FC236}">
                      <a16:creationId xmlns:a16="http://schemas.microsoft.com/office/drawing/2014/main" id="{8CB55E8F-4441-CD47-8E9E-5B39B5111F8D}"/>
                    </a:ext>
                  </a:extLst>
                </p14:cNvPr>
                <p14:cNvContentPartPr/>
                <p14:nvPr/>
              </p14:nvContentPartPr>
              <p14:xfrm>
                <a:off x="3607920" y="3438440"/>
                <a:ext cx="360" cy="4680"/>
              </p14:xfrm>
            </p:contentPart>
          </mc:Choice>
          <mc:Fallback xmlns="">
            <p:pic>
              <p:nvPicPr>
                <p:cNvPr id="9" name="Písanie rukou 8">
                  <a:extLst>
                    <a:ext uri="{FF2B5EF4-FFF2-40B4-BE49-F238E27FC236}">
                      <a16:creationId xmlns:a16="http://schemas.microsoft.com/office/drawing/2014/main" id="{8CB55E8F-4441-CD47-8E9E-5B39B5111F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98920" y="3429800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Písanie rukou 10">
                  <a:extLst>
                    <a:ext uri="{FF2B5EF4-FFF2-40B4-BE49-F238E27FC236}">
                      <a16:creationId xmlns:a16="http://schemas.microsoft.com/office/drawing/2014/main" id="{C71AF385-1AA9-454E-BB1C-7C42E01F39D8}"/>
                    </a:ext>
                  </a:extLst>
                </p14:cNvPr>
                <p14:cNvContentPartPr/>
                <p14:nvPr/>
              </p14:nvContentPartPr>
              <p14:xfrm>
                <a:off x="3607920" y="3442760"/>
                <a:ext cx="360" cy="360"/>
              </p14:xfrm>
            </p:contentPart>
          </mc:Choice>
          <mc:Fallback xmlns="">
            <p:pic>
              <p:nvPicPr>
                <p:cNvPr id="11" name="Písanie rukou 10">
                  <a:extLst>
                    <a:ext uri="{FF2B5EF4-FFF2-40B4-BE49-F238E27FC236}">
                      <a16:creationId xmlns:a16="http://schemas.microsoft.com/office/drawing/2014/main" id="{C71AF385-1AA9-454E-BB1C-7C42E01F39D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98920" y="34341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2EFB7085-8F1E-8F41-8678-5E85F6BD0364}"/>
                  </a:ext>
                </a:extLst>
              </p14:cNvPr>
              <p14:cNvContentPartPr/>
              <p14:nvPr/>
            </p14:nvContentPartPr>
            <p14:xfrm>
              <a:off x="2649600" y="3734360"/>
              <a:ext cx="4680" cy="4680"/>
            </p14:xfrm>
          </p:contentPart>
        </mc:Choice>
        <mc:Fallback xmlns=""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EFB7085-8F1E-8F41-8678-5E85F6BD036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31600" y="3716360"/>
                <a:ext cx="403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46F0E8BF-9CB2-0542-82B2-13BD882EF223}"/>
                  </a:ext>
                </a:extLst>
              </p14:cNvPr>
              <p14:cNvContentPartPr/>
              <p14:nvPr/>
            </p14:nvContentPartPr>
            <p14:xfrm>
              <a:off x="6946560" y="-583120"/>
              <a:ext cx="360" cy="4680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46F0E8BF-9CB2-0542-82B2-13BD882EF22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28560" y="-600760"/>
                <a:ext cx="36000" cy="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692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0147CE-A55D-EF4D-8815-09A93A67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endParaRPr lang="sk-SK" sz="38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4D7B86-B13B-EA4F-B3FD-4326F2F2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sk-SK" sz="1400" dirty="0">
              <a:solidFill>
                <a:schemeClr val="bg1"/>
              </a:solidFill>
              <a:latin typeface="Sylfaen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JUDr. Martina </a:t>
            </a:r>
            <a:r>
              <a:rPr lang="sk-SK" sz="1400" dirty="0" err="1">
                <a:solidFill>
                  <a:schemeClr val="bg1"/>
                </a:solidFill>
                <a:latin typeface="Sylfaen" pitchFamily="18" charset="0"/>
              </a:rPr>
              <a:t>Hopferová</a:t>
            </a: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, LL.M.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 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Martina </a:t>
            </a:r>
            <a:r>
              <a:rPr lang="sk-SK" sz="1400" dirty="0" err="1">
                <a:solidFill>
                  <a:schemeClr val="bg1"/>
                </a:solidFill>
                <a:latin typeface="Sylfaen" pitchFamily="18" charset="0"/>
              </a:rPr>
              <a:t>Hopferová</a:t>
            </a: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 skončila právnickú fakultu Univerzity Pavla Jozefa Šafárika v Košiciach v roku 2003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LL.M. štúdium ukončila v Prahe v roku 2020. 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7 ročná prax ako licitátor dražobnej spoločnosti IURIS COMPLEX </a:t>
            </a:r>
            <a:r>
              <a:rPr lang="sk-SK" sz="1400" dirty="0" err="1">
                <a:solidFill>
                  <a:schemeClr val="bg1"/>
                </a:solidFill>
                <a:latin typeface="Sylfaen" pitchFamily="18" charset="0"/>
              </a:rPr>
              <a:t>s.r.o</a:t>
            </a: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. a 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10 rokov pracovala pre správcu konkurznej podstaty, kde získala bohaté skúsenosti so speňažovaním majetku tretích osôb.</a:t>
            </a:r>
          </a:p>
          <a:p>
            <a:pPr algn="just">
              <a:lnSpc>
                <a:spcPct val="80000"/>
              </a:lnSpc>
            </a:pP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aktívne sa venuje aj advokátskej praxi, špecializuje sa aj na exekúcie, v rámci čoho zastrešuje organizáciu priebehu exekučných dražieb</a:t>
            </a:r>
          </a:p>
          <a:p>
            <a:pPr>
              <a:lnSpc>
                <a:spcPct val="80000"/>
              </a:lnSpc>
            </a:pPr>
            <a:endParaRPr lang="sk-SK" sz="1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sk-SK" sz="14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 descr="Obrázok, na ktorom je osoba, stojaci, tmavé, rozmazať&#10;&#10;Automaticky generovaný popis">
            <a:extLst>
              <a:ext uri="{FF2B5EF4-FFF2-40B4-BE49-F238E27FC236}">
                <a16:creationId xmlns:a16="http://schemas.microsoft.com/office/drawing/2014/main" id="{6CE9CE8D-CA11-9C40-A1D5-097A4C462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 l="23674" r="21172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21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06" y="5597879"/>
            <a:ext cx="51020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uholník 3">
            <a:extLst>
              <a:ext uri="{FF2B5EF4-FFF2-40B4-BE49-F238E27FC236}">
                <a16:creationId xmlns:a16="http://schemas.microsoft.com/office/drawing/2014/main" id="{6174B952-7096-8C4E-A512-B1075A6F5BA8}"/>
              </a:ext>
            </a:extLst>
          </p:cNvPr>
          <p:cNvSpPr/>
          <p:nvPr/>
        </p:nvSpPr>
        <p:spPr>
          <a:xfrm>
            <a:off x="6490314" y="753042"/>
            <a:ext cx="4562272" cy="5172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Kontaktné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údaje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dražobnej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spoločnosti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Auctio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GH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s.r.o</a:t>
            </a:r>
            <a:endParaRPr lang="en-US" sz="1400" dirty="0">
              <a:solidFill>
                <a:schemeClr val="bg1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Kováčska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53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04001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Košice</a:t>
            </a: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IČO: 53193814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DIČ: 2121319035</a:t>
            </a:r>
            <a:endParaRPr lang="sk-SK" sz="1400" dirty="0">
              <a:solidFill>
                <a:schemeClr val="bg1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chemeClr val="bg1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Zápis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v </a:t>
            </a: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O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bchodnom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registr</a:t>
            </a:r>
            <a:r>
              <a:rPr lang="sk-SK" sz="1400" dirty="0">
                <a:solidFill>
                  <a:schemeClr val="bg1"/>
                </a:solidFill>
                <a:latin typeface="Sylfaen" pitchFamily="18" charset="0"/>
              </a:rPr>
              <a:t>i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Okresného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súdu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Košice I,</a:t>
            </a:r>
            <a:endParaRPr lang="sk-SK" sz="1400" dirty="0">
              <a:solidFill>
                <a:schemeClr val="bg1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oddiel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: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Sro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vložka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 č. 49643/V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 </a:t>
            </a: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e-mail: drazby@auctiogh.sk</a:t>
            </a: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telefón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: 055/625 40 96</a:t>
            </a: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br>
              <a:rPr lang="en-US" sz="1400" dirty="0">
                <a:solidFill>
                  <a:schemeClr val="bg1"/>
                </a:solidFill>
                <a:latin typeface="Sylfaen" pitchFamily="18" charset="0"/>
              </a:rPr>
            </a:br>
            <a:r>
              <a:rPr lang="en-US" sz="1400" dirty="0" err="1">
                <a:solidFill>
                  <a:schemeClr val="bg1"/>
                </a:solidFill>
                <a:latin typeface="Sylfaen" pitchFamily="18" charset="0"/>
              </a:rPr>
              <a:t>mobil</a:t>
            </a:r>
            <a:r>
              <a:rPr lang="en-US" sz="1400" dirty="0">
                <a:solidFill>
                  <a:schemeClr val="bg1"/>
                </a:solidFill>
                <a:latin typeface="Sylfaen" pitchFamily="18" charset="0"/>
              </a:rPr>
              <a:t>: +421 948 171217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4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ravouholník 1">
            <a:extLst>
              <a:ext uri="{FF2B5EF4-FFF2-40B4-BE49-F238E27FC236}">
                <a16:creationId xmlns:a16="http://schemas.microsoft.com/office/drawing/2014/main" id="{14C3636C-96A3-8445-808D-2D57AA4AEB75}"/>
              </a:ext>
            </a:extLst>
          </p:cNvPr>
          <p:cNvSpPr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ylfaen" pitchFamily="18" charset="0"/>
                <a:ea typeface="+mj-ea"/>
                <a:cs typeface="+mj-cs"/>
              </a:rPr>
              <a:t>Dražobná</a:t>
            </a:r>
            <a:r>
              <a:rPr lang="en-US" sz="4800" dirty="0">
                <a:latin typeface="Sylfaen" pitchFamily="18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Sylfaen" pitchFamily="18" charset="0"/>
                <a:ea typeface="+mj-ea"/>
                <a:cs typeface="+mj-cs"/>
              </a:rPr>
              <a:t>spoločnosť</a:t>
            </a:r>
            <a:endParaRPr lang="en-US" sz="4800" dirty="0">
              <a:latin typeface="Sylfaen" pitchFamily="18" charset="0"/>
              <a:ea typeface="+mj-ea"/>
              <a:cs typeface="+mj-cs"/>
            </a:endParaRPr>
          </a:p>
        </p:txBody>
      </p:sp>
      <p:sp>
        <p:nvSpPr>
          <p:cNvPr id="37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0AD604D4-78C9-984A-B2B0-9727D505ABA3}"/>
              </a:ext>
            </a:extLst>
          </p:cNvPr>
          <p:cNvGrpSpPr/>
          <p:nvPr/>
        </p:nvGrpSpPr>
        <p:grpSpPr>
          <a:xfrm>
            <a:off x="502920" y="470240"/>
            <a:ext cx="789120" cy="693720"/>
            <a:chOff x="502920" y="470240"/>
            <a:chExt cx="789120" cy="69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Písanie rukou 10">
                  <a:extLst>
                    <a:ext uri="{FF2B5EF4-FFF2-40B4-BE49-F238E27FC236}">
                      <a16:creationId xmlns:a16="http://schemas.microsoft.com/office/drawing/2014/main" id="{804A9B8B-38A0-364F-80AA-16A9ECAF25C9}"/>
                    </a:ext>
                  </a:extLst>
                </p14:cNvPr>
                <p14:cNvContentPartPr/>
                <p14:nvPr/>
              </p14:nvContentPartPr>
              <p14:xfrm>
                <a:off x="502920" y="470240"/>
                <a:ext cx="789120" cy="693720"/>
              </p14:xfrm>
            </p:contentPart>
          </mc:Choice>
          <mc:Fallback xmlns="">
            <p:pic>
              <p:nvPicPr>
                <p:cNvPr id="11" name="Písanie rukou 10">
                  <a:extLst>
                    <a:ext uri="{FF2B5EF4-FFF2-40B4-BE49-F238E27FC236}">
                      <a16:creationId xmlns:a16="http://schemas.microsoft.com/office/drawing/2014/main" id="{804A9B8B-38A0-364F-80AA-16A9ECAF25C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3920" y="461240"/>
                  <a:ext cx="806760" cy="71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Písanie rukou 12">
                  <a:extLst>
                    <a:ext uri="{FF2B5EF4-FFF2-40B4-BE49-F238E27FC236}">
                      <a16:creationId xmlns:a16="http://schemas.microsoft.com/office/drawing/2014/main" id="{4002F549-8FC9-1441-9935-ED61FED94568}"/>
                    </a:ext>
                  </a:extLst>
                </p14:cNvPr>
                <p14:cNvContentPartPr/>
                <p14:nvPr/>
              </p14:nvContentPartPr>
              <p14:xfrm>
                <a:off x="1216800" y="1096280"/>
                <a:ext cx="360" cy="360"/>
              </p14:xfrm>
            </p:contentPart>
          </mc:Choice>
          <mc:Fallback xmlns="">
            <p:pic>
              <p:nvPicPr>
                <p:cNvPr id="13" name="Písanie rukou 12">
                  <a:extLst>
                    <a:ext uri="{FF2B5EF4-FFF2-40B4-BE49-F238E27FC236}">
                      <a16:creationId xmlns:a16="http://schemas.microsoft.com/office/drawing/2014/main" id="{4002F549-8FC9-1441-9935-ED61FED945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08160" y="10872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Písanie rukou 14">
                  <a:extLst>
                    <a:ext uri="{FF2B5EF4-FFF2-40B4-BE49-F238E27FC236}">
                      <a16:creationId xmlns:a16="http://schemas.microsoft.com/office/drawing/2014/main" id="{80C0F1C4-426F-134E-B31D-B44A8462309A}"/>
                    </a:ext>
                  </a:extLst>
                </p14:cNvPr>
                <p14:cNvContentPartPr/>
                <p14:nvPr/>
              </p14:nvContentPartPr>
              <p14:xfrm>
                <a:off x="1211400" y="1060280"/>
                <a:ext cx="5760" cy="36360"/>
              </p14:xfrm>
            </p:contentPart>
          </mc:Choice>
          <mc:Fallback xmlns="">
            <p:pic>
              <p:nvPicPr>
                <p:cNvPr id="15" name="Písanie rukou 14">
                  <a:extLst>
                    <a:ext uri="{FF2B5EF4-FFF2-40B4-BE49-F238E27FC236}">
                      <a16:creationId xmlns:a16="http://schemas.microsoft.com/office/drawing/2014/main" id="{80C0F1C4-426F-134E-B31D-B44A8462309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02760" y="1051640"/>
                  <a:ext cx="234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Písanie rukou 15">
                  <a:extLst>
                    <a:ext uri="{FF2B5EF4-FFF2-40B4-BE49-F238E27FC236}">
                      <a16:creationId xmlns:a16="http://schemas.microsoft.com/office/drawing/2014/main" id="{C9BE5CC1-4D57-9F4B-9600-D5C406A8D2C7}"/>
                    </a:ext>
                  </a:extLst>
                </p14:cNvPr>
                <p14:cNvContentPartPr/>
                <p14:nvPr/>
              </p14:nvContentPartPr>
              <p14:xfrm>
                <a:off x="1200600" y="874160"/>
                <a:ext cx="360" cy="360"/>
              </p14:xfrm>
            </p:contentPart>
          </mc:Choice>
          <mc:Fallback xmlns="">
            <p:pic>
              <p:nvPicPr>
                <p:cNvPr id="16" name="Písanie rukou 15">
                  <a:extLst>
                    <a:ext uri="{FF2B5EF4-FFF2-40B4-BE49-F238E27FC236}">
                      <a16:creationId xmlns:a16="http://schemas.microsoft.com/office/drawing/2014/main" id="{C9BE5CC1-4D57-9F4B-9600-D5C406A8D2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91600" y="865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Písanie rukou 16">
                  <a:extLst>
                    <a:ext uri="{FF2B5EF4-FFF2-40B4-BE49-F238E27FC236}">
                      <a16:creationId xmlns:a16="http://schemas.microsoft.com/office/drawing/2014/main" id="{B33FB213-29E4-614B-BFF1-8E2292F155E3}"/>
                    </a:ext>
                  </a:extLst>
                </p14:cNvPr>
                <p14:cNvContentPartPr/>
                <p14:nvPr/>
              </p14:nvContentPartPr>
              <p14:xfrm>
                <a:off x="1192680" y="856160"/>
                <a:ext cx="8280" cy="18360"/>
              </p14:xfrm>
            </p:contentPart>
          </mc:Choice>
          <mc:Fallback xmlns="">
            <p:pic>
              <p:nvPicPr>
                <p:cNvPr id="17" name="Písanie rukou 16">
                  <a:extLst>
                    <a:ext uri="{FF2B5EF4-FFF2-40B4-BE49-F238E27FC236}">
                      <a16:creationId xmlns:a16="http://schemas.microsoft.com/office/drawing/2014/main" id="{B33FB213-29E4-614B-BFF1-8E2292F155E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83680" y="847160"/>
                  <a:ext cx="2592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Obrázok 5">
            <a:extLst>
              <a:ext uri="{FF2B5EF4-FFF2-40B4-BE49-F238E27FC236}">
                <a16:creationId xmlns:a16="http://schemas.microsoft.com/office/drawing/2014/main" id="{6064177E-3AF0-BE4C-813D-425D23756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7400" y="1402461"/>
            <a:ext cx="5431536" cy="4053078"/>
          </a:xfrm>
          <a:prstGeom prst="rect">
            <a:avLst/>
          </a:prstGeom>
        </p:spPr>
      </p:pic>
      <p:cxnSp>
        <p:nvCxnSpPr>
          <p:cNvPr id="4" name="Rovná spojnica 3"/>
          <p:cNvCxnSpPr/>
          <p:nvPr/>
        </p:nvCxnSpPr>
        <p:spPr>
          <a:xfrm>
            <a:off x="477981" y="4630362"/>
            <a:ext cx="39806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8BB762BD-A6BA-4024-B8FD-EC28BB378379}"/>
                  </a:ext>
                </a:extLst>
              </p14:cNvPr>
              <p14:cNvContentPartPr/>
              <p14:nvPr/>
            </p14:nvContentPartPr>
            <p14:xfrm>
              <a:off x="1026252" y="683951"/>
              <a:ext cx="360" cy="252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8BB762BD-A6BA-4024-B8FD-EC28BB3783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3252" y="621311"/>
                <a:ext cx="12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D4DBDA99-B45B-415B-8673-393D9B2915E6}"/>
                  </a:ext>
                </a:extLst>
              </p14:cNvPr>
              <p14:cNvContentPartPr/>
              <p14:nvPr/>
            </p14:nvContentPartPr>
            <p14:xfrm>
              <a:off x="483372" y="651911"/>
              <a:ext cx="767520" cy="145080"/>
            </p14:xfrm>
          </p:contentPart>
        </mc:Choice>
        <mc:Fallback xmlns=""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D4DBDA99-B45B-415B-8673-393D9B2915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0372" y="589271"/>
                <a:ext cx="89316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6624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441</Words>
  <Application>Microsoft Macintosh PowerPoint</Application>
  <PresentationFormat>Širokouhlá</PresentationFormat>
  <Paragraphs>50</Paragraphs>
  <Slides>8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Sylfaen</vt:lpstr>
      <vt:lpstr>Motív balíka Office</vt:lpstr>
      <vt:lpstr>Pomôžeme Vám  s dobrovoľnou dražbou</vt:lpstr>
      <vt:lpstr>  Predmet činnosti spoločnosti Auctio GH s.r.o. </vt:lpstr>
      <vt:lpstr>Prezentácia programu PowerPoint</vt:lpstr>
      <vt:lpstr>Prezentácia programu PowerPoint</vt:lpstr>
      <vt:lpstr>Zakladajúci členovia nášho tímu: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Martina Hopferova</dc:creator>
  <cp:lastModifiedBy>Martina Hopferova</cp:lastModifiedBy>
  <cp:revision>19</cp:revision>
  <dcterms:created xsi:type="dcterms:W3CDTF">2022-04-09T16:50:09Z</dcterms:created>
  <dcterms:modified xsi:type="dcterms:W3CDTF">2022-04-24T18:08:41Z</dcterms:modified>
</cp:coreProperties>
</file>